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61" r:id="rId4"/>
    <p:sldId id="262" r:id="rId5"/>
    <p:sldId id="265" r:id="rId6"/>
    <p:sldId id="258" r:id="rId7"/>
    <p:sldId id="256" r:id="rId8"/>
    <p:sldId id="259" r:id="rId9"/>
    <p:sldId id="263" r:id="rId10"/>
    <p:sldId id="257" r:id="rId11"/>
    <p:sldId id="266"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40" y="-3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26/06/2013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26/06/2013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E:\Documents%20and%20Settings\Escritorio\video.AVI"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E:\Documents and Settings\Escritorio\FAO\Fotos Lomas\DSCN1432.JPG"/>
          <p:cNvPicPr>
            <a:picLocks noChangeAspect="1" noChangeArrowheads="1"/>
          </p:cNvPicPr>
          <p:nvPr/>
        </p:nvPicPr>
        <p:blipFill>
          <a:blip r:embed="rId2" cstate="print"/>
          <a:srcRect/>
          <a:stretch>
            <a:fillRect/>
          </a:stretch>
        </p:blipFill>
        <p:spPr bwMode="auto">
          <a:xfrm>
            <a:off x="4429124" y="2357430"/>
            <a:ext cx="3714775" cy="3714776"/>
          </a:xfrm>
          <a:prstGeom prst="rect">
            <a:avLst/>
          </a:prstGeom>
          <a:noFill/>
        </p:spPr>
      </p:pic>
      <p:pic>
        <p:nvPicPr>
          <p:cNvPr id="4" name="3 Imagen" descr="E:\Documents and Settings\Escritorio\OSCAR\Tinajón arqueológico, hallado en Loma San Miguel.JPG"/>
          <p:cNvPicPr/>
          <p:nvPr/>
        </p:nvPicPr>
        <p:blipFill>
          <a:blip r:embed="rId3" cstate="print"/>
          <a:srcRect/>
          <a:stretch>
            <a:fillRect/>
          </a:stretch>
        </p:blipFill>
        <p:spPr bwMode="auto">
          <a:xfrm>
            <a:off x="1000100" y="2357430"/>
            <a:ext cx="2857520" cy="4500594"/>
          </a:xfrm>
          <a:prstGeom prst="rect">
            <a:avLst/>
          </a:prstGeom>
          <a:noFill/>
          <a:ln w="9525">
            <a:noFill/>
            <a:miter lim="800000"/>
            <a:headEnd/>
            <a:tailEnd/>
          </a:ln>
        </p:spPr>
      </p:pic>
      <p:sp>
        <p:nvSpPr>
          <p:cNvPr id="1025" name="Rectangle 1"/>
          <p:cNvSpPr>
            <a:spLocks noChangeArrowheads="1"/>
          </p:cNvSpPr>
          <p:nvPr/>
        </p:nvSpPr>
        <p:spPr bwMode="auto">
          <a:xfrm>
            <a:off x="0" y="73957"/>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BO"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s-BO" sz="2400" b="1" dirty="0" smtClean="0">
                <a:latin typeface="Calibri" pitchFamily="34" charset="0"/>
                <a:ea typeface="Calibri" pitchFamily="34" charset="0"/>
                <a:cs typeface="Times New Roman" pitchFamily="18" charset="0"/>
              </a:rPr>
              <a:t>Intensificación agropecuaria sustentable y adaptación </a:t>
            </a:r>
          </a:p>
          <a:p>
            <a:pPr marL="0" marR="0" lvl="0" indent="0" algn="ctr" defTabSz="914400" rtl="0" eaLnBrk="1" fontAlgn="base" latinLnBrk="0" hangingPunct="1">
              <a:lnSpc>
                <a:spcPct val="100000"/>
              </a:lnSpc>
              <a:spcBef>
                <a:spcPct val="0"/>
              </a:spcBef>
              <a:spcAft>
                <a:spcPct val="0"/>
              </a:spcAft>
              <a:buClrTx/>
              <a:buSzTx/>
              <a:buFontTx/>
              <a:buNone/>
              <a:tabLst/>
            </a:pPr>
            <a:r>
              <a:rPr lang="es-BO" sz="2400" b="1" dirty="0" smtClean="0">
                <a:latin typeface="Calibri" pitchFamily="34" charset="0"/>
                <a:ea typeface="Calibri" pitchFamily="34" charset="0"/>
                <a:cs typeface="Times New Roman" pitchFamily="18" charset="0"/>
              </a:rPr>
              <a:t>al cambio climático en la Amazonia/Beni</a:t>
            </a:r>
            <a:endParaRPr kumimoji="0" lang="es-BO"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BO" sz="2800" b="1" i="0" u="none" strike="noStrike" cap="none" normalizeH="0" baseline="0" dirty="0" smtClean="0">
                <a:ln>
                  <a:noFill/>
                </a:ln>
                <a:solidFill>
                  <a:srgbClr val="005C2A"/>
                </a:solidFill>
                <a:effectLst/>
                <a:latin typeface="Britannic Bold" pitchFamily="34" charset="0"/>
                <a:ea typeface="Calibri" pitchFamily="34" charset="0"/>
                <a:cs typeface="Times New Roman" pitchFamily="18" charset="0"/>
              </a:rPr>
              <a:t>Amazonia Sostenible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000" b="0" i="0" u="none" strike="noStrike" cap="none" normalizeH="0" baseline="0" dirty="0" smtClean="0">
              <a:ln>
                <a:noFill/>
              </a:ln>
              <a:solidFill>
                <a:schemeClr val="tx1"/>
              </a:solidFill>
              <a:effectLst/>
              <a:latin typeface="Arial" pitchFamily="34" charset="0"/>
            </a:endParaRPr>
          </a:p>
        </p:txBody>
      </p:sp>
      <p:sp>
        <p:nvSpPr>
          <p:cNvPr id="6" name="5 Rectángulo"/>
          <p:cNvSpPr/>
          <p:nvPr/>
        </p:nvSpPr>
        <p:spPr>
          <a:xfrm>
            <a:off x="714380" y="1714488"/>
            <a:ext cx="3357554" cy="954107"/>
          </a:xfrm>
          <a:prstGeom prst="rect">
            <a:avLst/>
          </a:prstGeom>
        </p:spPr>
        <p:txBody>
          <a:bodyPr wrap="square">
            <a:spAutoFit/>
          </a:bodyPr>
          <a:lstStyle/>
          <a:p>
            <a:pPr lvl="0" algn="ctr" eaLnBrk="0" fontAlgn="base" hangingPunct="0">
              <a:spcBef>
                <a:spcPct val="0"/>
              </a:spcBef>
              <a:spcAft>
                <a:spcPct val="0"/>
              </a:spcAft>
            </a:pPr>
            <a:r>
              <a:rPr lang="es-BO" sz="1400" dirty="0" smtClean="0">
                <a:latin typeface="Arial" pitchFamily="34" charset="0"/>
                <a:ea typeface="Calibri" pitchFamily="34" charset="0"/>
                <a:cs typeface="Times New Roman" pitchFamily="18" charset="0"/>
              </a:rPr>
              <a:t>Cuadrilla de construcción precolombina :Jarrón precolombino</a:t>
            </a:r>
            <a:r>
              <a:rPr lang="es-ES" sz="1400" dirty="0" smtClean="0">
                <a:latin typeface="Arial" pitchFamily="34" charset="0"/>
              </a:rPr>
              <a:t> </a:t>
            </a:r>
          </a:p>
          <a:p>
            <a:pPr lvl="0" algn="ctr" eaLnBrk="0" fontAlgn="base" hangingPunct="0">
              <a:spcBef>
                <a:spcPct val="0"/>
              </a:spcBef>
              <a:spcAft>
                <a:spcPct val="0"/>
              </a:spcAft>
            </a:pPr>
            <a:r>
              <a:rPr lang="es-ES" sz="1400" dirty="0" smtClean="0">
                <a:latin typeface="Arial" pitchFamily="34" charset="0"/>
              </a:rPr>
              <a:t>Generando adaptación y desarrollo</a:t>
            </a:r>
          </a:p>
          <a:p>
            <a:pPr lvl="0" algn="ctr" eaLnBrk="0" fontAlgn="base" hangingPunct="0">
              <a:spcBef>
                <a:spcPct val="0"/>
              </a:spcBef>
              <a:spcAft>
                <a:spcPct val="0"/>
              </a:spcAft>
            </a:pPr>
            <a:r>
              <a:rPr lang="es-ES" sz="1400" dirty="0" smtClean="0">
                <a:latin typeface="Arial" pitchFamily="34" charset="0"/>
              </a:rPr>
              <a:t>1200 a.C.</a:t>
            </a:r>
          </a:p>
        </p:txBody>
      </p:sp>
      <p:sp>
        <p:nvSpPr>
          <p:cNvPr id="7" name="6 Rectángulo"/>
          <p:cNvSpPr/>
          <p:nvPr/>
        </p:nvSpPr>
        <p:spPr>
          <a:xfrm>
            <a:off x="4571999" y="1714488"/>
            <a:ext cx="3571900" cy="954107"/>
          </a:xfrm>
          <a:prstGeom prst="rect">
            <a:avLst/>
          </a:prstGeom>
        </p:spPr>
        <p:txBody>
          <a:bodyPr wrap="square">
            <a:spAutoFit/>
          </a:bodyPr>
          <a:lstStyle/>
          <a:p>
            <a:pPr lvl="0" algn="ctr" eaLnBrk="0" fontAlgn="base" hangingPunct="0">
              <a:spcBef>
                <a:spcPct val="0"/>
              </a:spcBef>
              <a:spcAft>
                <a:spcPct val="0"/>
              </a:spcAft>
            </a:pPr>
            <a:r>
              <a:rPr lang="es-BO" sz="1400" dirty="0" smtClean="0">
                <a:latin typeface="Arial" pitchFamily="34" charset="0"/>
                <a:ea typeface="Calibri" pitchFamily="34" charset="0"/>
                <a:cs typeface="Times New Roman" pitchFamily="18" charset="0"/>
              </a:rPr>
              <a:t>Cuadrilla de construcción moderna generando adaptación y desarrollo </a:t>
            </a:r>
            <a:r>
              <a:rPr lang="es-ES" sz="1400" dirty="0" smtClean="0">
                <a:latin typeface="Arial" pitchFamily="34" charset="0"/>
                <a:ea typeface="Calibri" pitchFamily="34" charset="0"/>
                <a:cs typeface="Times New Roman" pitchFamily="18" charset="0"/>
              </a:rPr>
              <a:t>sustentable</a:t>
            </a:r>
          </a:p>
          <a:p>
            <a:pPr lvl="0" algn="ctr" eaLnBrk="0" fontAlgn="base" hangingPunct="0">
              <a:spcBef>
                <a:spcPct val="0"/>
              </a:spcBef>
              <a:spcAft>
                <a:spcPct val="0"/>
              </a:spcAft>
            </a:pPr>
            <a:r>
              <a:rPr lang="es-ES" sz="1400" dirty="0" smtClean="0">
                <a:latin typeface="Arial" pitchFamily="34" charset="0"/>
                <a:cs typeface="Times New Roman" pitchFamily="18" charset="0"/>
              </a:rPr>
              <a:t>2012 d.C.</a:t>
            </a:r>
            <a:endParaRPr lang="es-ES" sz="1400" dirty="0" smtClean="0">
              <a:latin typeface="Arial" pitchFamily="34" charset="0"/>
            </a:endParaRPr>
          </a:p>
        </p:txBody>
      </p:sp>
      <p:sp>
        <p:nvSpPr>
          <p:cNvPr id="9" name="8 Rectángulo"/>
          <p:cNvSpPr/>
          <p:nvPr/>
        </p:nvSpPr>
        <p:spPr>
          <a:xfrm>
            <a:off x="5143504" y="6119360"/>
            <a:ext cx="3571900" cy="738664"/>
          </a:xfrm>
          <a:prstGeom prst="rect">
            <a:avLst/>
          </a:prstGeom>
        </p:spPr>
        <p:txBody>
          <a:bodyPr wrap="square">
            <a:spAutoFit/>
          </a:bodyPr>
          <a:lstStyle/>
          <a:p>
            <a:pPr lvl="0" algn="ctr" eaLnBrk="0" fontAlgn="base" hangingPunct="0">
              <a:spcBef>
                <a:spcPct val="0"/>
              </a:spcBef>
              <a:spcAft>
                <a:spcPct val="0"/>
              </a:spcAft>
            </a:pPr>
            <a:r>
              <a:rPr lang="es-ES" sz="1400" dirty="0" smtClean="0">
                <a:latin typeface="Arial" pitchFamily="34" charset="0"/>
                <a:ea typeface="Calibri" pitchFamily="34" charset="0"/>
                <a:cs typeface="Times New Roman" pitchFamily="18" charset="0"/>
              </a:rPr>
              <a:t>Oscar Saavedra Arteaga</a:t>
            </a:r>
          </a:p>
          <a:p>
            <a:pPr lvl="0" algn="ctr" eaLnBrk="0" fontAlgn="base" hangingPunct="0">
              <a:spcBef>
                <a:spcPct val="0"/>
              </a:spcBef>
              <a:spcAft>
                <a:spcPct val="0"/>
              </a:spcAft>
            </a:pPr>
            <a:r>
              <a:rPr lang="es-ES" sz="1400" dirty="0" smtClean="0">
                <a:latin typeface="Arial" pitchFamily="34" charset="0"/>
                <a:cs typeface="Times New Roman" pitchFamily="18" charset="0"/>
              </a:rPr>
              <a:t>Dir. Ejecutivo</a:t>
            </a:r>
          </a:p>
          <a:p>
            <a:pPr lvl="0" algn="ctr" eaLnBrk="0" fontAlgn="base" hangingPunct="0">
              <a:spcBef>
                <a:spcPct val="0"/>
              </a:spcBef>
              <a:spcAft>
                <a:spcPct val="0"/>
              </a:spcAft>
            </a:pPr>
            <a:r>
              <a:rPr lang="es-ES" sz="1400" b="1" dirty="0" smtClean="0">
                <a:solidFill>
                  <a:srgbClr val="006600"/>
                </a:solidFill>
                <a:latin typeface="Arial" pitchFamily="34" charset="0"/>
                <a:cs typeface="Times New Roman" pitchFamily="18" charset="0"/>
              </a:rPr>
              <a:t>osaavedraus@yahoo.com</a:t>
            </a:r>
            <a:endParaRPr lang="es-ES" sz="1400" b="1" dirty="0" smtClean="0">
              <a:solidFill>
                <a:srgbClr val="006600"/>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ocuments and Settings\Escritorio\FAO\SeleccionfOTOlOMASfaO\San Juan De Mocovi Seleccion\DSCN1669.JPG"/>
          <p:cNvPicPr>
            <a:picLocks noChangeAspect="1" noChangeArrowheads="1"/>
          </p:cNvPicPr>
          <p:nvPr/>
        </p:nvPicPr>
        <p:blipFill>
          <a:blip r:embed="rId2" cstate="print"/>
          <a:srcRect/>
          <a:stretch>
            <a:fillRect/>
          </a:stretch>
        </p:blipFill>
        <p:spPr bwMode="auto">
          <a:xfrm>
            <a:off x="0" y="285728"/>
            <a:ext cx="9144000" cy="4286280"/>
          </a:xfrm>
          <a:prstGeom prst="rect">
            <a:avLst/>
          </a:prstGeom>
          <a:noFill/>
        </p:spPr>
      </p:pic>
      <p:pic>
        <p:nvPicPr>
          <p:cNvPr id="3075" name="Picture 3" descr="E:\Documents and Settings\Escritorio\FAO\SeleccionfOTOlOMASfaO\San Juan De Mocovi Seleccion\DSCN1667.JPG"/>
          <p:cNvPicPr>
            <a:picLocks noChangeAspect="1" noChangeArrowheads="1"/>
          </p:cNvPicPr>
          <p:nvPr/>
        </p:nvPicPr>
        <p:blipFill>
          <a:blip r:embed="rId3" cstate="print"/>
          <a:srcRect/>
          <a:stretch>
            <a:fillRect/>
          </a:stretch>
        </p:blipFill>
        <p:spPr bwMode="auto">
          <a:xfrm>
            <a:off x="0" y="4768438"/>
            <a:ext cx="2786083" cy="2089562"/>
          </a:xfrm>
          <a:prstGeom prst="rect">
            <a:avLst/>
          </a:prstGeom>
          <a:noFill/>
        </p:spPr>
      </p:pic>
      <p:pic>
        <p:nvPicPr>
          <p:cNvPr id="3076" name="Picture 4" descr="E:\Documents and Settings\Escritorio\FAO\SeleccionfOTOlOMASfaO\San Juan De Mocovi Seleccion\DSCN1674.JPG"/>
          <p:cNvPicPr>
            <a:picLocks noChangeAspect="1" noChangeArrowheads="1"/>
          </p:cNvPicPr>
          <p:nvPr/>
        </p:nvPicPr>
        <p:blipFill>
          <a:blip r:embed="rId4" cstate="print"/>
          <a:srcRect/>
          <a:stretch>
            <a:fillRect/>
          </a:stretch>
        </p:blipFill>
        <p:spPr bwMode="auto">
          <a:xfrm>
            <a:off x="3143240" y="4714884"/>
            <a:ext cx="2762237" cy="2143116"/>
          </a:xfrm>
          <a:prstGeom prst="rect">
            <a:avLst/>
          </a:prstGeom>
          <a:noFill/>
        </p:spPr>
      </p:pic>
      <p:pic>
        <p:nvPicPr>
          <p:cNvPr id="3077" name="Picture 5" descr="E:\Documents and Settings\Escritorio\FAO\SeleccionfOTOlOMASfaO\San Juan De Mocovi Seleccion\DSCN1689.JPG"/>
          <p:cNvPicPr>
            <a:picLocks noChangeAspect="1" noChangeArrowheads="1"/>
          </p:cNvPicPr>
          <p:nvPr/>
        </p:nvPicPr>
        <p:blipFill>
          <a:blip r:embed="rId5" cstate="print"/>
          <a:srcRect/>
          <a:stretch>
            <a:fillRect/>
          </a:stretch>
        </p:blipFill>
        <p:spPr bwMode="auto">
          <a:xfrm>
            <a:off x="6357950" y="4768463"/>
            <a:ext cx="2786051" cy="20895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1800" b="1" dirty="0" smtClean="0">
                <a:solidFill>
                  <a:srgbClr val="006600"/>
                </a:solidFill>
              </a:rPr>
              <a:t>Visita de Embajadores proyecto Amazonia Sostenible - FAO </a:t>
            </a:r>
            <a:br>
              <a:rPr lang="es-ES" sz="1800" b="1" dirty="0" smtClean="0">
                <a:solidFill>
                  <a:srgbClr val="006600"/>
                </a:solidFill>
              </a:rPr>
            </a:br>
            <a:r>
              <a:rPr lang="es-ES" sz="1800" b="1" dirty="0" smtClean="0">
                <a:solidFill>
                  <a:srgbClr val="006600"/>
                </a:solidFill>
              </a:rPr>
              <a:t>15 enero de 2013 Trinidad Beni: </a:t>
            </a:r>
            <a:br>
              <a:rPr lang="es-ES" sz="1800" b="1" dirty="0" smtClean="0">
                <a:solidFill>
                  <a:srgbClr val="006600"/>
                </a:solidFill>
              </a:rPr>
            </a:br>
            <a:r>
              <a:rPr lang="es-ES" sz="1800" b="1" dirty="0" smtClean="0">
                <a:solidFill>
                  <a:srgbClr val="006600"/>
                </a:solidFill>
              </a:rPr>
              <a:t>España, Italia, Inglaterra, Unión Europea y Dinamarca</a:t>
            </a:r>
            <a:endParaRPr lang="es-ES" sz="1800" b="1" dirty="0">
              <a:solidFill>
                <a:srgbClr val="006600"/>
              </a:solidFill>
            </a:endParaRPr>
          </a:p>
        </p:txBody>
      </p:sp>
      <p:pic>
        <p:nvPicPr>
          <p:cNvPr id="5" name="video.AVI">
            <a:hlinkClick r:id="" action="ppaction://media"/>
          </p:cNvPr>
          <p:cNvPicPr>
            <a:picLocks noGrp="1" noRot="1" noChangeAspect="1"/>
          </p:cNvPicPr>
          <p:nvPr>
            <p:ph idx="1"/>
            <a:videoFile r:link="rId1"/>
          </p:nvPr>
        </p:nvPicPr>
        <p:blipFill>
          <a:blip r:embed="rId3" cstate="print"/>
          <a:stretch>
            <a:fillRect/>
          </a:stretch>
        </p:blipFill>
        <p:spPr>
          <a:xfrm>
            <a:off x="1160463" y="1566868"/>
            <a:ext cx="6769123" cy="50768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753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200" b="1" dirty="0" smtClean="0">
                <a:solidFill>
                  <a:schemeClr val="accent5">
                    <a:lumMod val="50000"/>
                  </a:schemeClr>
                </a:solidFill>
              </a:rPr>
              <a:t>Antecedentes de proyectos en adaptación al cambio climático de Amazonia Sostenible </a:t>
            </a:r>
            <a:endParaRPr lang="es-ES" sz="3200" b="1" dirty="0">
              <a:solidFill>
                <a:schemeClr val="accent5">
                  <a:lumMod val="50000"/>
                </a:schemeClr>
              </a:solidFill>
            </a:endParaRPr>
          </a:p>
        </p:txBody>
      </p:sp>
      <p:sp>
        <p:nvSpPr>
          <p:cNvPr id="3" name="2 Marcador de contenido"/>
          <p:cNvSpPr>
            <a:spLocks noGrp="1"/>
          </p:cNvSpPr>
          <p:nvPr>
            <p:ph idx="1"/>
          </p:nvPr>
        </p:nvSpPr>
        <p:spPr/>
        <p:txBody>
          <a:bodyPr>
            <a:normAutofit/>
          </a:bodyPr>
          <a:lstStyle/>
          <a:p>
            <a:pPr algn="just"/>
            <a:r>
              <a:rPr lang="es-ES" b="1" dirty="0" smtClean="0"/>
              <a:t>Amazonia Sostenible</a:t>
            </a:r>
            <a:r>
              <a:rPr lang="es-ES" dirty="0" smtClean="0"/>
              <a:t> viene recuperando e innovando las tecnologías precolombinas desde el año 2000, habiendo consolidado un con innovación tecnológica, un modelo productivo intensivo agroecológico en el formato de camellones que ha sido ejecutado en 4  municipios del Beni para Oxfam GB, Fundación Kenneth Lee, Samaritans Purse, Oxfam, </a:t>
            </a:r>
            <a:r>
              <a:rPr lang="es-ES" dirty="0" err="1" smtClean="0"/>
              <a:t>Dipecho</a:t>
            </a:r>
            <a:r>
              <a:rPr lang="es-ES" dirty="0" smtClean="0"/>
              <a:t> y Municipio de Santa Ana. </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normAutofit fontScale="90000"/>
          </a:bodyPr>
          <a:lstStyle/>
          <a:p>
            <a:r>
              <a:rPr lang="es-ES" sz="1800" dirty="0" smtClean="0"/>
              <a:t>Las obras civiles precolombinas fueron descubiertas a finales de los años 60 como un sistema hidráulico, por el investigador Kenneth Lee Bradford. Estas, consisten en lomas de tierra para asentamientos humanos y fines religiosos. Estas obras precolombinas, fueron parte del proceso de adaptación del medio ambiente a las necesidades humanas, revelando la existencia de una civilización avanzada que se pensaba no existían en la Amazonia boliviana y continental, poniendo de relieve la creatividad e intelecto de los habitantes de la Amazonia.</a:t>
            </a:r>
            <a:br>
              <a:rPr lang="es-ES" sz="1800" dirty="0" smtClean="0"/>
            </a:br>
            <a:endParaRPr lang="es-ES" sz="1800" dirty="0"/>
          </a:p>
        </p:txBody>
      </p:sp>
      <p:pic>
        <p:nvPicPr>
          <p:cNvPr id="4" name="3 Marcador de contenido"/>
          <p:cNvPicPr>
            <a:picLocks noGrp="1"/>
          </p:cNvPicPr>
          <p:nvPr>
            <p:ph idx="1"/>
          </p:nvPr>
        </p:nvPicPr>
        <p:blipFill>
          <a:blip r:embed="rId2" cstate="print"/>
          <a:srcRect/>
          <a:stretch>
            <a:fillRect/>
          </a:stretch>
        </p:blipFill>
        <p:spPr bwMode="auto">
          <a:xfrm>
            <a:off x="928662" y="1714488"/>
            <a:ext cx="7572380" cy="514351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0"/>
            <a:ext cx="7772400" cy="1470025"/>
          </a:xfrm>
        </p:spPr>
        <p:txBody>
          <a:bodyPr>
            <a:normAutofit fontScale="90000"/>
          </a:bodyPr>
          <a:lstStyle/>
          <a:p>
            <a:r>
              <a:rPr lang="es-ES" sz="2000" b="1" dirty="0" smtClean="0"/>
              <a:t>Aplicaciones modernas con innovación tecnológica </a:t>
            </a:r>
            <a:br>
              <a:rPr lang="es-ES" sz="2000" b="1" dirty="0" smtClean="0"/>
            </a:br>
            <a:r>
              <a:rPr lang="es-ES" sz="2000" b="1" dirty="0" smtClean="0"/>
              <a:t>El problema</a:t>
            </a:r>
            <a:r>
              <a:rPr lang="es-ES" sz="2000" dirty="0" smtClean="0"/>
              <a:t>:</a:t>
            </a:r>
            <a:br>
              <a:rPr lang="es-ES" sz="2000" dirty="0" smtClean="0"/>
            </a:br>
            <a:r>
              <a:rPr lang="es-ES" sz="2000" dirty="0" smtClean="0"/>
              <a:t>Durante las inundaciones estacionales de los años 2008, 2009 y 2010 las aguas rebasaron los limites históricos generando grandes impactos en el sistema productivo en el Departamento del Beni. El total registrado de cabezas de ganado perdidas por la crecida de las aguas fue mayor a 150.000 según el COE.</a:t>
            </a:r>
            <a:endParaRPr lang="es-ES" sz="2000" dirty="0"/>
          </a:p>
        </p:txBody>
      </p:sp>
      <p:sp>
        <p:nvSpPr>
          <p:cNvPr id="3" name="2 Subtítulo"/>
          <p:cNvSpPr>
            <a:spLocks noGrp="1"/>
          </p:cNvSpPr>
          <p:nvPr>
            <p:ph type="subTitle" idx="1"/>
          </p:nvPr>
        </p:nvSpPr>
        <p:spPr>
          <a:xfrm>
            <a:off x="857224" y="1643050"/>
            <a:ext cx="7643866" cy="2428892"/>
          </a:xfrm>
        </p:spPr>
        <p:txBody>
          <a:bodyPr>
            <a:normAutofit fontScale="47500" lnSpcReduction="20000"/>
          </a:bodyPr>
          <a:lstStyle/>
          <a:p>
            <a:r>
              <a:rPr lang="es-ES" b="1" dirty="0" smtClean="0"/>
              <a:t>La intervención </a:t>
            </a:r>
            <a:endParaRPr lang="es-ES" dirty="0" smtClean="0"/>
          </a:p>
          <a:p>
            <a:r>
              <a:rPr lang="es-ES" dirty="0" smtClean="0"/>
              <a:t>La primera loma o camellón realizado para fines de refugio y producción intensiva , se realizó en el municipio de Santa Ana del Yacuma en el año 2010 promovido y financiado por la FAO y ejecutado por “</a:t>
            </a:r>
            <a:r>
              <a:rPr lang="es-ES" b="1" dirty="0" smtClean="0"/>
              <a:t>Amazonia Sostenible”, </a:t>
            </a:r>
            <a:r>
              <a:rPr lang="es-ES" dirty="0" smtClean="0"/>
              <a:t>demostrando que es posible conservar el patrimonio de los pequeños productores y población humana mas vulnerable, como son los indígenas y campesinos en el departamento del Beni. </a:t>
            </a:r>
          </a:p>
          <a:p>
            <a:endParaRPr lang="es-ES" dirty="0" smtClean="0"/>
          </a:p>
          <a:p>
            <a:r>
              <a:rPr lang="es-ES" dirty="0" smtClean="0"/>
              <a:t>Se logró consolidar un modelo</a:t>
            </a:r>
            <a:r>
              <a:rPr lang="es-ES" b="1" dirty="0" smtClean="0"/>
              <a:t> </a:t>
            </a:r>
            <a:r>
              <a:rPr lang="es-ES" dirty="0" smtClean="0"/>
              <a:t>de producción intensiva y de resguardo para las familias y su pequeño pero significativo patrimonio ganadero, que de otra manera se perdería por la crecida de las aguas y la sequía entrante, cuando bajan las aguas, debido al estrés y debilidad de los animales.</a:t>
            </a:r>
          </a:p>
          <a:p>
            <a:endParaRPr lang="es-ES" dirty="0"/>
          </a:p>
        </p:txBody>
      </p:sp>
      <p:sp>
        <p:nvSpPr>
          <p:cNvPr id="5121" name="Rectangle 1"/>
          <p:cNvSpPr>
            <a:spLocks noChangeArrowheads="1"/>
          </p:cNvSpPr>
          <p:nvPr/>
        </p:nvSpPr>
        <p:spPr bwMode="auto">
          <a:xfrm>
            <a:off x="0" y="3857628"/>
            <a:ext cx="9144000" cy="28469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Los resultados de la intervención 2010 y 2012:</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Cinco lomas en cuatro municipios del Beni permiten un promedio de 500 animales salvados y mantenimiento de peso en situaciones extremas de desastres naturales como las sequias e inundaciones estacionales en cada año en el Departamento del Beni.   </a:t>
            </a:r>
            <a:r>
              <a:rPr kumimoji="0" lang="es-E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Inspirados en las obras civiles precolombinas (lomas artificiales, camellones,  terraplenes y canales), se tiene un modelo de resguardo y producción intensiva agropecuario para el desarrollo sustentable en la Amazonia/Beni.</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Mas de 200 familias se benefician con las obras civiles de tierra para el resguardo de su patrimonio y seguridad alimentaria </a:t>
            </a:r>
            <a:endParaRPr kumimoji="0" lang="es-ES" sz="14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s-E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Los productores tienen un referente para mejorar s</a:t>
            </a:r>
            <a:r>
              <a:rPr kumimoji="0" lang="es-E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u respuesta ante desastres naturales para minimizar los impactos de las inundaciones y sequías estacionales.  </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4"/>
            <a:ext cx="8229600" cy="796908"/>
          </a:xfrm>
        </p:spPr>
        <p:txBody>
          <a:bodyPr>
            <a:normAutofit/>
          </a:bodyPr>
          <a:lstStyle/>
          <a:p>
            <a:r>
              <a:rPr lang="es-ES" sz="2000" b="1" dirty="0" smtClean="0">
                <a:solidFill>
                  <a:srgbClr val="006600"/>
                </a:solidFill>
              </a:rPr>
              <a:t>Amazonia Sostenible - FAO </a:t>
            </a:r>
            <a:r>
              <a:rPr lang="es-ES" sz="1400" dirty="0" smtClean="0"/>
              <a:t/>
            </a:r>
            <a:br>
              <a:rPr lang="es-ES" sz="1400" dirty="0" smtClean="0"/>
            </a:br>
            <a:r>
              <a:rPr lang="es-ES" sz="1400" dirty="0" smtClean="0"/>
              <a:t> Santa Ana 2010</a:t>
            </a:r>
            <a:endParaRPr lang="es-ES" sz="1400" dirty="0"/>
          </a:p>
        </p:txBody>
      </p:sp>
      <p:pic>
        <p:nvPicPr>
          <p:cNvPr id="22530" name="Picture 2" descr="K:\FOTOS FAO 2010\Foto aerea Loma FAO.JPG"/>
          <p:cNvPicPr>
            <a:picLocks noGrp="1" noChangeAspect="1" noChangeArrowheads="1"/>
          </p:cNvPicPr>
          <p:nvPr>
            <p:ph idx="1"/>
          </p:nvPr>
        </p:nvPicPr>
        <p:blipFill>
          <a:blip r:embed="rId2" cstate="print"/>
          <a:srcRect/>
          <a:stretch>
            <a:fillRect/>
          </a:stretch>
        </p:blipFill>
        <p:spPr bwMode="auto">
          <a:xfrm>
            <a:off x="571472" y="688987"/>
            <a:ext cx="8215370" cy="4525963"/>
          </a:xfrm>
          <a:prstGeom prst="rect">
            <a:avLst/>
          </a:prstGeom>
          <a:noFill/>
        </p:spPr>
      </p:pic>
      <p:pic>
        <p:nvPicPr>
          <p:cNvPr id="22531" name="Picture 3" descr="K:\FOTOS FAO 2010\DSCN2133.JPG"/>
          <p:cNvPicPr>
            <a:picLocks noChangeAspect="1" noChangeArrowheads="1"/>
          </p:cNvPicPr>
          <p:nvPr/>
        </p:nvPicPr>
        <p:blipFill>
          <a:blip r:embed="rId3" cstate="print"/>
          <a:srcRect/>
          <a:stretch>
            <a:fillRect/>
          </a:stretch>
        </p:blipFill>
        <p:spPr bwMode="auto">
          <a:xfrm>
            <a:off x="0" y="4643446"/>
            <a:ext cx="3855223" cy="2214554"/>
          </a:xfrm>
          <a:prstGeom prst="rect">
            <a:avLst/>
          </a:prstGeom>
          <a:noFill/>
        </p:spPr>
      </p:pic>
      <p:pic>
        <p:nvPicPr>
          <p:cNvPr id="22532" name="Picture 4" descr="K:\FOTOS FAO 2010\DSCN2196.JPG"/>
          <p:cNvPicPr>
            <a:picLocks noChangeAspect="1" noChangeArrowheads="1"/>
          </p:cNvPicPr>
          <p:nvPr/>
        </p:nvPicPr>
        <p:blipFill>
          <a:blip r:embed="rId4" cstate="print"/>
          <a:srcRect/>
          <a:stretch>
            <a:fillRect/>
          </a:stretch>
        </p:blipFill>
        <p:spPr bwMode="auto">
          <a:xfrm>
            <a:off x="5357818" y="4643445"/>
            <a:ext cx="3786182" cy="22145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6248" y="500042"/>
            <a:ext cx="4471990" cy="1417638"/>
          </a:xfrm>
        </p:spPr>
        <p:txBody>
          <a:bodyPr>
            <a:noAutofit/>
          </a:bodyPr>
          <a:lstStyle/>
          <a:p>
            <a:r>
              <a:rPr lang="es-ES" sz="3200" dirty="0" smtClean="0"/>
              <a:t>Construcción:</a:t>
            </a:r>
            <a:br>
              <a:rPr lang="es-ES" sz="3200" dirty="0" smtClean="0"/>
            </a:br>
            <a:r>
              <a:rPr lang="es-ES" sz="3200" dirty="0" smtClean="0"/>
              <a:t> Lomas de refugio Ganadero e intensificación pecuaria</a:t>
            </a:r>
            <a:br>
              <a:rPr lang="es-ES" sz="3200" dirty="0" smtClean="0"/>
            </a:br>
            <a:r>
              <a:rPr lang="es-ES" sz="3200" dirty="0" smtClean="0"/>
              <a:t>2012-2013</a:t>
            </a:r>
            <a:endParaRPr lang="es-ES" sz="3200" dirty="0"/>
          </a:p>
        </p:txBody>
      </p:sp>
      <p:pic>
        <p:nvPicPr>
          <p:cNvPr id="1028" name="Picture 4" descr="E:\Documents and Settings\Escritorio\FAO\Fotos Lomas\DSCN1424.JPG"/>
          <p:cNvPicPr>
            <a:picLocks noChangeAspect="1" noChangeArrowheads="1"/>
          </p:cNvPicPr>
          <p:nvPr/>
        </p:nvPicPr>
        <p:blipFill>
          <a:blip r:embed="rId2" cstate="print"/>
          <a:srcRect/>
          <a:stretch>
            <a:fillRect/>
          </a:stretch>
        </p:blipFill>
        <p:spPr bwMode="auto">
          <a:xfrm>
            <a:off x="0" y="0"/>
            <a:ext cx="4036472" cy="3027354"/>
          </a:xfrm>
          <a:prstGeom prst="rect">
            <a:avLst/>
          </a:prstGeom>
          <a:noFill/>
        </p:spPr>
      </p:pic>
      <p:pic>
        <p:nvPicPr>
          <p:cNvPr id="1029" name="Picture 5" descr="E:\Documents and Settings\Escritorio\FAO\Fotos Lomas\DSCN1432.JPG"/>
          <p:cNvPicPr>
            <a:picLocks noGrp="1" noChangeAspect="1" noChangeArrowheads="1"/>
          </p:cNvPicPr>
          <p:nvPr>
            <p:ph idx="1"/>
          </p:nvPr>
        </p:nvPicPr>
        <p:blipFill>
          <a:blip r:embed="rId3" cstate="print"/>
          <a:srcRect/>
          <a:stretch>
            <a:fillRect/>
          </a:stretch>
        </p:blipFill>
        <p:spPr bwMode="auto">
          <a:xfrm>
            <a:off x="1714480" y="2357429"/>
            <a:ext cx="4286280" cy="3214711"/>
          </a:xfrm>
          <a:prstGeom prst="rect">
            <a:avLst/>
          </a:prstGeom>
          <a:noFill/>
        </p:spPr>
      </p:pic>
      <p:pic>
        <p:nvPicPr>
          <p:cNvPr id="1030" name="Picture 6" descr="E:\Documents and Settings\Escritorio\FAO\Fotos Lomas\DSCN1433.JPG"/>
          <p:cNvPicPr>
            <a:picLocks noChangeAspect="1" noChangeArrowheads="1"/>
          </p:cNvPicPr>
          <p:nvPr/>
        </p:nvPicPr>
        <p:blipFill>
          <a:blip r:embed="rId4" cstate="print"/>
          <a:srcRect/>
          <a:stretch>
            <a:fillRect/>
          </a:stretch>
        </p:blipFill>
        <p:spPr bwMode="auto">
          <a:xfrm>
            <a:off x="5334005" y="4000504"/>
            <a:ext cx="3809995" cy="285749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endParaRPr lang="es-ES"/>
          </a:p>
        </p:txBody>
      </p:sp>
      <p:pic>
        <p:nvPicPr>
          <p:cNvPr id="2050" name="Picture 2" descr="E:\Documents and Settings\Escritorio\FAO\SeleccionfOTOlOMASfaO\Camiaco Seleccion\FOTOS CAMARA SERGUEY 067.jpg"/>
          <p:cNvPicPr>
            <a:picLocks noChangeAspect="1" noChangeArrowheads="1"/>
          </p:cNvPicPr>
          <p:nvPr/>
        </p:nvPicPr>
        <p:blipFill>
          <a:blip r:embed="rId2" cstate="print"/>
          <a:srcRect/>
          <a:stretch>
            <a:fillRect/>
          </a:stretch>
        </p:blipFill>
        <p:spPr bwMode="auto">
          <a:xfrm>
            <a:off x="3643306" y="3187703"/>
            <a:ext cx="4893729" cy="3670297"/>
          </a:xfrm>
          <a:prstGeom prst="rect">
            <a:avLst/>
          </a:prstGeom>
          <a:noFill/>
        </p:spPr>
      </p:pic>
      <p:pic>
        <p:nvPicPr>
          <p:cNvPr id="2053" name="Picture 5" descr="E:\Documents and Settings\Escritorio\FAO\SeleccionfOTOlOMASfaO\Camiaco Seleccion\FOTOS CAMARA SERGUEY 062.jpg"/>
          <p:cNvPicPr>
            <a:picLocks noChangeAspect="1" noChangeArrowheads="1"/>
          </p:cNvPicPr>
          <p:nvPr/>
        </p:nvPicPr>
        <p:blipFill>
          <a:blip r:embed="rId3" cstate="print"/>
          <a:srcRect/>
          <a:stretch>
            <a:fillRect/>
          </a:stretch>
        </p:blipFill>
        <p:spPr bwMode="auto">
          <a:xfrm>
            <a:off x="0" y="3571876"/>
            <a:ext cx="4381499" cy="3286124"/>
          </a:xfrm>
          <a:prstGeom prst="rect">
            <a:avLst/>
          </a:prstGeom>
          <a:noFill/>
        </p:spPr>
      </p:pic>
      <p:pic>
        <p:nvPicPr>
          <p:cNvPr id="2054" name="Picture 6" descr="E:\Documents and Settings\Escritorio\FAO\SeleccionfOTOlOMASfaO\Camiaco Seleccion\FOTOS CAMARA SERGUEY 047.jpg"/>
          <p:cNvPicPr>
            <a:picLocks noChangeAspect="1" noChangeArrowheads="1"/>
          </p:cNvPicPr>
          <p:nvPr/>
        </p:nvPicPr>
        <p:blipFill>
          <a:blip r:embed="rId4" cstate="print"/>
          <a:srcRect/>
          <a:stretch>
            <a:fillRect/>
          </a:stretch>
        </p:blipFill>
        <p:spPr bwMode="auto">
          <a:xfrm>
            <a:off x="0" y="0"/>
            <a:ext cx="4429124" cy="3321844"/>
          </a:xfrm>
          <a:prstGeom prst="rect">
            <a:avLst/>
          </a:prstGeom>
          <a:noFill/>
        </p:spPr>
      </p:pic>
      <p:pic>
        <p:nvPicPr>
          <p:cNvPr id="2055" name="Picture 7" descr="E:\Documents and Settings\Escritorio\FAO\SeleccionfOTOlOMASfaO\Camiaco Seleccion\FOTOS CAMARA SERGUEY 050.jpg"/>
          <p:cNvPicPr>
            <a:picLocks noChangeAspect="1" noChangeArrowheads="1"/>
          </p:cNvPicPr>
          <p:nvPr/>
        </p:nvPicPr>
        <p:blipFill>
          <a:blip r:embed="rId5" cstate="print"/>
          <a:srcRect/>
          <a:stretch>
            <a:fillRect/>
          </a:stretch>
        </p:blipFill>
        <p:spPr bwMode="auto">
          <a:xfrm>
            <a:off x="4727583" y="0"/>
            <a:ext cx="4416417" cy="33123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Documents and Settings\Escritorio\FAO\SeleccionfOTOlOMASfaO\San pedro Nuevo Seleccion\DSCN1479.JPG"/>
          <p:cNvPicPr>
            <a:picLocks noChangeAspect="1" noChangeArrowheads="1"/>
          </p:cNvPicPr>
          <p:nvPr/>
        </p:nvPicPr>
        <p:blipFill>
          <a:blip r:embed="rId2" cstate="print"/>
          <a:srcRect/>
          <a:stretch>
            <a:fillRect/>
          </a:stretch>
        </p:blipFill>
        <p:spPr bwMode="auto">
          <a:xfrm>
            <a:off x="4548188" y="428604"/>
            <a:ext cx="4595812" cy="3977146"/>
          </a:xfrm>
          <a:prstGeom prst="rect">
            <a:avLst/>
          </a:prstGeom>
          <a:noFill/>
        </p:spPr>
      </p:pic>
      <p:pic>
        <p:nvPicPr>
          <p:cNvPr id="4098" name="Picture 2" descr="E:\Documents and Settings\Escritorio\FAO\SeleccionfOTOlOMASfaO\San pedro Nuevo Seleccion\DSCN1477.JPG"/>
          <p:cNvPicPr>
            <a:picLocks noGrp="1" noChangeAspect="1" noChangeArrowheads="1"/>
          </p:cNvPicPr>
          <p:nvPr>
            <p:ph idx="1"/>
          </p:nvPr>
        </p:nvPicPr>
        <p:blipFill>
          <a:blip r:embed="rId3" cstate="print"/>
          <a:srcRect/>
          <a:stretch>
            <a:fillRect/>
          </a:stretch>
        </p:blipFill>
        <p:spPr bwMode="auto">
          <a:xfrm>
            <a:off x="1" y="1428736"/>
            <a:ext cx="4571999" cy="342899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E:\Documents and Settings\Escritorio\FAO\Fotos Lomas\DSCN1424.JPG"/>
          <p:cNvPicPr/>
          <p:nvPr/>
        </p:nvPicPr>
        <p:blipFill>
          <a:blip r:embed="rId2" cstate="print"/>
          <a:srcRect/>
          <a:stretch>
            <a:fillRect/>
          </a:stretch>
        </p:blipFill>
        <p:spPr bwMode="auto">
          <a:xfrm>
            <a:off x="0" y="0"/>
            <a:ext cx="4500562" cy="3357562"/>
          </a:xfrm>
          <a:prstGeom prst="rect">
            <a:avLst/>
          </a:prstGeom>
          <a:noFill/>
          <a:ln w="6350">
            <a:solidFill>
              <a:schemeClr val="tx1"/>
            </a:solidFill>
            <a:miter lim="800000"/>
            <a:headEnd/>
            <a:tailEnd/>
          </a:ln>
        </p:spPr>
      </p:pic>
      <p:pic>
        <p:nvPicPr>
          <p:cNvPr id="5" name="4 Imagen" descr="E:\Documents and Settings\Escritorio\FAO\Fotos Lomas\Copia (2) de DSCN1432.JPG"/>
          <p:cNvPicPr/>
          <p:nvPr/>
        </p:nvPicPr>
        <p:blipFill>
          <a:blip r:embed="rId3" cstate="print"/>
          <a:srcRect/>
          <a:stretch>
            <a:fillRect/>
          </a:stretch>
        </p:blipFill>
        <p:spPr bwMode="auto">
          <a:xfrm>
            <a:off x="4643438" y="0"/>
            <a:ext cx="4500562" cy="3357562"/>
          </a:xfrm>
          <a:prstGeom prst="rect">
            <a:avLst/>
          </a:prstGeom>
          <a:noFill/>
          <a:ln w="6350">
            <a:solidFill>
              <a:schemeClr val="tx1"/>
            </a:solidFill>
            <a:miter lim="800000"/>
            <a:headEnd/>
            <a:tailEnd/>
          </a:ln>
        </p:spPr>
      </p:pic>
      <p:pic>
        <p:nvPicPr>
          <p:cNvPr id="6" name="5 Imagen" descr="E:\Documents and Settings\Escritorio\FAO\SeleccionfOTOlOMASfaO\Camiaco Seleccion\FOTOS CAMARA SERGUEY 067.jpg"/>
          <p:cNvPicPr/>
          <p:nvPr/>
        </p:nvPicPr>
        <p:blipFill>
          <a:blip r:embed="rId4" cstate="print"/>
          <a:srcRect/>
          <a:stretch>
            <a:fillRect/>
          </a:stretch>
        </p:blipFill>
        <p:spPr bwMode="auto">
          <a:xfrm>
            <a:off x="0" y="3643314"/>
            <a:ext cx="4572000" cy="3214687"/>
          </a:xfrm>
          <a:prstGeom prst="rect">
            <a:avLst/>
          </a:prstGeom>
          <a:noFill/>
          <a:ln w="9525">
            <a:noFill/>
            <a:miter lim="800000"/>
            <a:headEnd/>
            <a:tailEnd/>
          </a:ln>
        </p:spPr>
      </p:pic>
      <p:pic>
        <p:nvPicPr>
          <p:cNvPr id="7" name="6 Imagen" descr="E:\Documents and Settings\Escritorio\FAO\SeleccionfOTOlOMASfaO\San pedro Nuevo Seleccion\DSCN1479.JPG"/>
          <p:cNvPicPr/>
          <p:nvPr/>
        </p:nvPicPr>
        <p:blipFill>
          <a:blip r:embed="rId5" cstate="print"/>
          <a:srcRect/>
          <a:stretch>
            <a:fillRect/>
          </a:stretch>
        </p:blipFill>
        <p:spPr bwMode="auto">
          <a:xfrm>
            <a:off x="4643438" y="3643314"/>
            <a:ext cx="4500562" cy="32146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476</Words>
  <Application>Microsoft Office PowerPoint</Application>
  <PresentationFormat>Presentación en pantalla (4:3)</PresentationFormat>
  <Paragraphs>33</Paragraphs>
  <Slides>11</Slides>
  <Notes>0</Notes>
  <HiddenSlides>0</HiddenSlides>
  <MMClips>1</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Antecedentes de proyectos en adaptación al cambio climático de Amazonia Sostenible </vt:lpstr>
      <vt:lpstr>Las obras civiles precolombinas fueron descubiertas a finales de los años 60 como un sistema hidráulico, por el investigador Kenneth Lee Bradford. Estas, consisten en lomas de tierra para asentamientos humanos y fines religiosos. Estas obras precolombinas, fueron parte del proceso de adaptación del medio ambiente a las necesidades humanas, revelando la existencia de una civilización avanzada que se pensaba no existían en la Amazonia boliviana y continental, poniendo de relieve la creatividad e intelecto de los habitantes de la Amazonia. </vt:lpstr>
      <vt:lpstr>Aplicaciones modernas con innovación tecnológica  El problema: Durante las inundaciones estacionales de los años 2008, 2009 y 2010 las aguas rebasaron los limites históricos generando grandes impactos en el sistema productivo en el Departamento del Beni. El total registrado de cabezas de ganado perdidas por la crecida de las aguas fue mayor a 150.000 según el COE.</vt:lpstr>
      <vt:lpstr>Amazonia Sostenible - FAO   Santa Ana 2010</vt:lpstr>
      <vt:lpstr>Construcción:  Lomas de refugio Ganadero e intensificación pecuaria 2012-2013</vt:lpstr>
      <vt:lpstr>Diapositiva 7</vt:lpstr>
      <vt:lpstr>Diapositiva 8</vt:lpstr>
      <vt:lpstr>Diapositiva 9</vt:lpstr>
      <vt:lpstr>Diapositiva 10</vt:lpstr>
      <vt:lpstr>Visita de Embajadores proyecto Amazonia Sostenible - FAO  15 enero de 2013 Trinidad Beni:  España, Italia, Inglaterra, Unión Europea y Dinamarca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Usuario</cp:lastModifiedBy>
  <cp:revision>34</cp:revision>
  <dcterms:modified xsi:type="dcterms:W3CDTF">2013-06-26T20:46:53Z</dcterms:modified>
</cp:coreProperties>
</file>